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20"/>
  </p:notesMasterIdLst>
  <p:sldIdLst>
    <p:sldId id="257" r:id="rId2"/>
    <p:sldId id="262" r:id="rId3"/>
    <p:sldId id="273" r:id="rId4"/>
    <p:sldId id="258" r:id="rId5"/>
    <p:sldId id="278" r:id="rId6"/>
    <p:sldId id="289" r:id="rId7"/>
    <p:sldId id="277" r:id="rId8"/>
    <p:sldId id="263" r:id="rId9"/>
    <p:sldId id="275" r:id="rId10"/>
    <p:sldId id="286" r:id="rId11"/>
    <p:sldId id="287" r:id="rId12"/>
    <p:sldId id="288" r:id="rId13"/>
    <p:sldId id="274" r:id="rId14"/>
    <p:sldId id="280" r:id="rId15"/>
    <p:sldId id="282" r:id="rId16"/>
    <p:sldId id="279" r:id="rId17"/>
    <p:sldId id="284" r:id="rId18"/>
    <p:sldId id="283" r:id="rId19"/>
  </p:sldIdLst>
  <p:sldSz cx="12192000" cy="6858000"/>
  <p:notesSz cx="6858000" cy="9144000"/>
  <p:embeddedFontLs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084"/>
    <a:srgbClr val="8DBABD"/>
    <a:srgbClr val="2E4E50"/>
    <a:srgbClr val="BDBDFF"/>
    <a:srgbClr val="696969"/>
    <a:srgbClr val="00002F"/>
    <a:srgbClr val="D0CECE"/>
    <a:srgbClr val="634EEA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80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6373" y="2447473"/>
            <a:ext cx="88192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Data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Science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Term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Project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83964" y="5330969"/>
            <a:ext cx="2675554" cy="920549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+mn-ea"/>
              </a:rPr>
              <a:t>201433264 </a:t>
            </a:r>
            <a:r>
              <a:rPr lang="ko-KR" altLang="ko-KR" dirty="0">
                <a:latin typeface="+mn-ea"/>
              </a:rPr>
              <a:t>박성원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201735877 </a:t>
            </a:r>
            <a:r>
              <a:rPr lang="ko-KR" altLang="en-US" dirty="0">
                <a:latin typeface="+mn-ea"/>
              </a:rPr>
              <a:t>정은서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201835434 </a:t>
            </a:r>
            <a:r>
              <a:rPr lang="ko-KR" altLang="ko-KR" dirty="0">
                <a:latin typeface="+mn-ea"/>
              </a:rPr>
              <a:t>김주현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C695FB6B-BFEB-44E2-9CDB-46C77F8979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568EA-679D-40A2-805F-3EDF6E90D76D}"/>
              </a:ext>
            </a:extLst>
          </p:cNvPr>
          <p:cNvSpPr txBox="1"/>
          <p:nvPr/>
        </p:nvSpPr>
        <p:spPr>
          <a:xfrm>
            <a:off x="762667" y="1226526"/>
            <a:ext cx="10593468" cy="474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Target Value : Heart disease diagnosis</a:t>
            </a:r>
            <a:endParaRPr lang="en-US" altLang="ko-KR" sz="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Analysis Algorithm :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KNN Algorithm(K-Nearest Neighbor Algorithm)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Scaling data 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Min-Max scaler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Standard scaler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Robust scaler 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find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scaler by comparing accuracy 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 K value 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If K = 3 / K = 5 / K = 7 …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Divide data(train dataset / test dataset)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▷▶ Predict target value by trained model  and check accuracy of model</a:t>
            </a: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3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568EA-679D-40A2-805F-3EDF6E90D76D}"/>
              </a:ext>
            </a:extLst>
          </p:cNvPr>
          <p:cNvSpPr txBox="1"/>
          <p:nvPr/>
        </p:nvSpPr>
        <p:spPr>
          <a:xfrm>
            <a:off x="762667" y="1226526"/>
            <a:ext cx="10593468" cy="369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Target Value : Heart disease diagnosis</a:t>
            </a:r>
            <a:endParaRPr lang="en-US" altLang="ko-KR" sz="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Analysis Algorithm :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Logistic Regression </a:t>
            </a:r>
          </a:p>
          <a:p>
            <a:pPr lvl="1" algn="just">
              <a:lnSpc>
                <a:spcPct val="150000"/>
              </a:lnSpc>
            </a:pPr>
            <a:endParaRPr lang="en-US" altLang="ko-KR" sz="500" b="1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What is ‘Logistic Regression’?</a:t>
            </a:r>
          </a:p>
          <a:p>
            <a:pPr lvl="1" algn="just">
              <a:lnSpc>
                <a:spcPct val="150000"/>
              </a:lnSpc>
            </a:pPr>
            <a:endParaRPr lang="en-US" altLang="ko-KR" sz="500" b="1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Use regression to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predict the probability that the data fall into a category from 0 to 1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and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classify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it as belonging to a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higher probability category based on that probability</a:t>
            </a:r>
            <a:endParaRPr lang="en-US" altLang="ko-KR" sz="20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9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568EA-679D-40A2-805F-3EDF6E90D76D}"/>
              </a:ext>
            </a:extLst>
          </p:cNvPr>
          <p:cNvSpPr txBox="1"/>
          <p:nvPr/>
        </p:nvSpPr>
        <p:spPr>
          <a:xfrm>
            <a:off x="762667" y="1224827"/>
            <a:ext cx="10593468" cy="513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Target Value : Heart disease diagnosis</a:t>
            </a:r>
            <a:endParaRPr lang="en-US" altLang="ko-KR" sz="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Analysis Algorithm : </a:t>
            </a:r>
            <a:r>
              <a:rPr lang="en-US" altLang="ko-KR" sz="2400" b="1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Logistic Regression </a:t>
            </a:r>
            <a:endParaRPr lang="en-US" altLang="ko-KR" sz="500" b="1" spc="-150" dirty="0">
              <a:solidFill>
                <a:srgbClr val="2E4E50"/>
              </a:solidFill>
              <a:latin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Progress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 Scaling data 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→ Min-Max scaler / Standard scaler / Robust scaler  =&gt; find best scaler by comparing accuracy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 Create Logistic Regression model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 Separating features which we need when analysis data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Divide data(train dataset / test dataset)</a:t>
            </a:r>
          </a:p>
          <a:p>
            <a:pPr lvl="1" algn="just">
              <a:lnSpc>
                <a:spcPct val="15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 Predict target value by trained model  and check accuracy of model</a:t>
            </a: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5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4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Evaluation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B1CD5-BB01-4FE4-A43F-2D869D52E924}"/>
              </a:ext>
            </a:extLst>
          </p:cNvPr>
          <p:cNvSpPr txBox="1"/>
          <p:nvPr/>
        </p:nvSpPr>
        <p:spPr>
          <a:xfrm>
            <a:off x="762667" y="1226526"/>
            <a:ext cx="98778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K-Fold Cross-Validation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>
              <a:lnSpc>
                <a:spcPct val="20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Find and set the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appropriate K </a:t>
            </a:r>
            <a:endParaRPr lang="en-US" altLang="ko-KR" sz="2000" spc="-150" dirty="0">
              <a:solidFill>
                <a:srgbClr val="8DBABD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Divide the whole data into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 equal parts</a:t>
            </a:r>
          </a:p>
          <a:p>
            <a:pPr algn="just">
              <a:lnSpc>
                <a:spcPct val="20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Only one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 them is used as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test set</a:t>
            </a:r>
          </a:p>
          <a:p>
            <a:pPr algn="just">
              <a:lnSpc>
                <a:spcPct val="200000"/>
              </a:lnSpc>
            </a:pPr>
            <a:endParaRPr lang="en-US" altLang="ko-KR" sz="500" spc="-150" dirty="0">
              <a:solidFill>
                <a:srgbClr val="4C8084"/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Repeated k times</a:t>
            </a:r>
            <a:endParaRPr lang="en-US" altLang="ko-KR" sz="20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67CDEF3-5BC8-4466-81BB-2406CA24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70" y="1896631"/>
            <a:ext cx="5964456" cy="269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E3B4B064-3120-4E0D-9D4A-638A457B773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7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857A969F-D414-4ABE-A36E-E8C2411B9E7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71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5320" y="15390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6256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DEC161C-831F-4148-8E07-242FF6551A0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23A5AA-3B32-4C9D-8D30-797D68383B9B}"/>
              </a:ext>
            </a:extLst>
          </p:cNvPr>
          <p:cNvSpPr/>
          <p:nvPr/>
        </p:nvSpPr>
        <p:spPr>
          <a:xfrm>
            <a:off x="2221410" y="4090164"/>
            <a:ext cx="24457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201433264</a:t>
            </a:r>
          </a:p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Seongwon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Park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430F71-7D46-40F4-A72E-962C2D606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85" y="1781149"/>
            <a:ext cx="2068993" cy="20689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73D0AA-7646-4149-87EE-E931D02EA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00" y="1781408"/>
            <a:ext cx="2068734" cy="20687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AFEBF7-BC6E-494B-BAB8-52D6F5CAD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05" y="1781149"/>
            <a:ext cx="2068993" cy="20689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CE0514-F714-4608-82CF-D6D4664B25D8}"/>
              </a:ext>
            </a:extLst>
          </p:cNvPr>
          <p:cNvSpPr txBox="1"/>
          <p:nvPr/>
        </p:nvSpPr>
        <p:spPr>
          <a:xfrm>
            <a:off x="4781019" y="4090164"/>
            <a:ext cx="2440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201735877</a:t>
            </a:r>
          </a:p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Eunseo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Jeong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CB66A-51AD-42E9-B731-BD8F4898AFDB}"/>
              </a:ext>
            </a:extLst>
          </p:cNvPr>
          <p:cNvSpPr txBox="1"/>
          <p:nvPr/>
        </p:nvSpPr>
        <p:spPr>
          <a:xfrm>
            <a:off x="7327065" y="4090421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201835434</a:t>
            </a:r>
          </a:p>
          <a:p>
            <a:pPr algn="ctr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Joohyun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Kim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89BB7C-2275-4C0A-A3CA-B4CDA118E82F}"/>
              </a:ext>
            </a:extLst>
          </p:cNvPr>
          <p:cNvSpPr/>
          <p:nvPr/>
        </p:nvSpPr>
        <p:spPr>
          <a:xfrm>
            <a:off x="2469705" y="4907828"/>
            <a:ext cx="7016529" cy="57253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Cleaning data, Data Preprocessing, Analysis, Evaluation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6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Schedule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54F98951-46CA-4CE3-9B5C-2E052C0F831F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3" name="Group 127">
            <a:extLst>
              <a:ext uri="{FF2B5EF4-FFF2-40B4-BE49-F238E27FC236}">
                <a16:creationId xmlns:a16="http://schemas.microsoft.com/office/drawing/2014/main" id="{DD910FCB-F7DC-45C1-9822-86038A3D7A7B}"/>
              </a:ext>
            </a:extLst>
          </p:cNvPr>
          <p:cNvGraphicFramePr>
            <a:graphicFrameLocks noGrp="1"/>
          </p:cNvGraphicFramePr>
          <p:nvPr/>
        </p:nvGraphicFramePr>
        <p:xfrm>
          <a:off x="1843087" y="1461224"/>
          <a:ext cx="8505826" cy="460800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TUE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WED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THR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FRI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SAT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9696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F89A771-C2E4-42EB-838F-F6B554E80725}"/>
              </a:ext>
            </a:extLst>
          </p:cNvPr>
          <p:cNvSpPr/>
          <p:nvPr/>
        </p:nvSpPr>
        <p:spPr>
          <a:xfrm>
            <a:off x="7897904" y="2092085"/>
            <a:ext cx="1290920" cy="210231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모서리가 둥근 직사각형 11">
            <a:extLst>
              <a:ext uri="{FF2B5EF4-FFF2-40B4-BE49-F238E27FC236}">
                <a16:creationId xmlns:a16="http://schemas.microsoft.com/office/drawing/2014/main" id="{30773B49-056A-4AA3-97D9-468E87E03F4D}"/>
              </a:ext>
            </a:extLst>
          </p:cNvPr>
          <p:cNvSpPr/>
          <p:nvPr/>
        </p:nvSpPr>
        <p:spPr>
          <a:xfrm>
            <a:off x="5492000" y="2933176"/>
            <a:ext cx="3696825" cy="210229"/>
          </a:xfrm>
          <a:prstGeom prst="roundRect">
            <a:avLst>
              <a:gd name="adj" fmla="val 271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preprocessing</a:t>
            </a:r>
          </a:p>
        </p:txBody>
      </p:sp>
      <p:sp>
        <p:nvSpPr>
          <p:cNvPr id="26" name="모서리가 둥근 직사각형 16">
            <a:extLst>
              <a:ext uri="{FF2B5EF4-FFF2-40B4-BE49-F238E27FC236}">
                <a16:creationId xmlns:a16="http://schemas.microsoft.com/office/drawing/2014/main" id="{2D5D7CAB-4D0C-416C-8615-7AA3026C2E77}"/>
              </a:ext>
            </a:extLst>
          </p:cNvPr>
          <p:cNvSpPr/>
          <p:nvPr/>
        </p:nvSpPr>
        <p:spPr>
          <a:xfrm>
            <a:off x="5491999" y="3774268"/>
            <a:ext cx="3696826" cy="210229"/>
          </a:xfrm>
          <a:prstGeom prst="roundRect">
            <a:avLst>
              <a:gd name="adj" fmla="val 271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analysis</a:t>
            </a:r>
          </a:p>
        </p:txBody>
      </p:sp>
      <p:sp>
        <p:nvSpPr>
          <p:cNvPr id="27" name="모서리가 둥근 직사각형 16">
            <a:extLst>
              <a:ext uri="{FF2B5EF4-FFF2-40B4-BE49-F238E27FC236}">
                <a16:creationId xmlns:a16="http://schemas.microsoft.com/office/drawing/2014/main" id="{DF9463E4-DD37-4913-8CF9-C9F6ACD45B9B}"/>
              </a:ext>
            </a:extLst>
          </p:cNvPr>
          <p:cNvSpPr/>
          <p:nvPr/>
        </p:nvSpPr>
        <p:spPr>
          <a:xfrm>
            <a:off x="9188824" y="4643967"/>
            <a:ext cx="1160085" cy="210227"/>
          </a:xfrm>
          <a:prstGeom prst="roundRect">
            <a:avLst>
              <a:gd name="adj" fmla="val 2717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PPT</a:t>
            </a:r>
          </a:p>
        </p:txBody>
      </p:sp>
      <p:sp>
        <p:nvSpPr>
          <p:cNvPr id="28" name="모서리가 둥근 직사각형 16">
            <a:extLst>
              <a:ext uri="{FF2B5EF4-FFF2-40B4-BE49-F238E27FC236}">
                <a16:creationId xmlns:a16="http://schemas.microsoft.com/office/drawing/2014/main" id="{89221C7E-1157-4D24-B025-ADC65348CA00}"/>
              </a:ext>
            </a:extLst>
          </p:cNvPr>
          <p:cNvSpPr/>
          <p:nvPr/>
        </p:nvSpPr>
        <p:spPr>
          <a:xfrm>
            <a:off x="5491991" y="4643969"/>
            <a:ext cx="3696826" cy="210225"/>
          </a:xfrm>
          <a:prstGeom prst="roundRect">
            <a:avLst>
              <a:gd name="adj" fmla="val 2717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evaluation</a:t>
            </a:r>
          </a:p>
        </p:txBody>
      </p:sp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5166F60-4BF6-4835-8F7D-92D21F431833}"/>
              </a:ext>
            </a:extLst>
          </p:cNvPr>
          <p:cNvSpPr/>
          <p:nvPr/>
        </p:nvSpPr>
        <p:spPr>
          <a:xfrm>
            <a:off x="3040989" y="2933178"/>
            <a:ext cx="2451011" cy="210229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Cleaning data</a:t>
            </a:r>
          </a:p>
        </p:txBody>
      </p:sp>
      <p:sp>
        <p:nvSpPr>
          <p:cNvPr id="29" name="모서리가 둥근 직사각형 11">
            <a:extLst>
              <a:ext uri="{FF2B5EF4-FFF2-40B4-BE49-F238E27FC236}">
                <a16:creationId xmlns:a16="http://schemas.microsoft.com/office/drawing/2014/main" id="{0406C860-0681-4F5E-84E1-6434B93AE449}"/>
              </a:ext>
            </a:extLst>
          </p:cNvPr>
          <p:cNvSpPr/>
          <p:nvPr/>
        </p:nvSpPr>
        <p:spPr>
          <a:xfrm>
            <a:off x="3040987" y="3774270"/>
            <a:ext cx="2451011" cy="210228"/>
          </a:xfrm>
          <a:prstGeom prst="roundRect">
            <a:avLst>
              <a:gd name="adj" fmla="val 271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processing</a:t>
            </a: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E24B916F-CD12-4A13-9ABD-993AF2681EEA}"/>
              </a:ext>
            </a:extLst>
          </p:cNvPr>
          <p:cNvSpPr/>
          <p:nvPr/>
        </p:nvSpPr>
        <p:spPr>
          <a:xfrm>
            <a:off x="3040986" y="4643967"/>
            <a:ext cx="2451005" cy="210229"/>
          </a:xfrm>
          <a:prstGeom prst="roundRect">
            <a:avLst>
              <a:gd name="adj" fmla="val 2717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analysis</a:t>
            </a: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1C6EB3D1-D2D3-4BDC-87E2-9A36807A38C4}"/>
              </a:ext>
            </a:extLst>
          </p:cNvPr>
          <p:cNvSpPr/>
          <p:nvPr/>
        </p:nvSpPr>
        <p:spPr>
          <a:xfrm>
            <a:off x="1843087" y="5513667"/>
            <a:ext cx="1197899" cy="210227"/>
          </a:xfrm>
          <a:prstGeom prst="roundRect">
            <a:avLst>
              <a:gd name="adj" fmla="val 2717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PPT</a:t>
            </a:r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1DB17654-8132-43BF-9CD8-AEB4529FA55A}"/>
              </a:ext>
            </a:extLst>
          </p:cNvPr>
          <p:cNvSpPr/>
          <p:nvPr/>
        </p:nvSpPr>
        <p:spPr>
          <a:xfrm>
            <a:off x="3040986" y="5375983"/>
            <a:ext cx="1225501" cy="672448"/>
          </a:xfrm>
          <a:prstGeom prst="roundRect">
            <a:avLst>
              <a:gd name="adj" fmla="val 27173"/>
            </a:avLst>
          </a:prstGeom>
          <a:solidFill>
            <a:srgbClr val="BD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FINAL</a:t>
            </a:r>
          </a:p>
          <a:p>
            <a:pPr algn="ctr"/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567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770979-8FEC-4C12-810B-771014EF3895}"/>
              </a:ext>
            </a:extLst>
          </p:cNvPr>
          <p:cNvSpPr txBox="1"/>
          <p:nvPr/>
        </p:nvSpPr>
        <p:spPr>
          <a:xfrm>
            <a:off x="3876809" y="2921168"/>
            <a:ext cx="3685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Thank you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68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07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59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Introduction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6301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1559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Data processing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6165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1423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Role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590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2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Schedule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n-ea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19FBDDE4-A4B2-4609-ADBF-13A45D767732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3F5F169-D2D0-46C3-84DD-65541EB954C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8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불, 산, 동물, 물이(가) 표시된 사진&#10;&#10;자동 생성된 설명">
            <a:extLst>
              <a:ext uri="{FF2B5EF4-FFF2-40B4-BE49-F238E27FC236}">
                <a16:creationId xmlns:a16="http://schemas.microsoft.com/office/drawing/2014/main" id="{1CCBDC38-58D0-45D2-A789-85CF2DEF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06" y="1404797"/>
            <a:ext cx="6511787" cy="3255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2507612" y="4873893"/>
            <a:ext cx="7176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heart is one of the most important organs in our body.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36A82-C7F3-4068-ADEB-0E8B38A7F637}"/>
              </a:ext>
            </a:extLst>
          </p:cNvPr>
          <p:cNvSpPr txBox="1"/>
          <p:nvPr/>
        </p:nvSpPr>
        <p:spPr>
          <a:xfrm>
            <a:off x="2160422" y="5453203"/>
            <a:ext cx="8349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is important to check heart's health and predict disease 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 advance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E3F60-2263-498E-A9F9-C2074C0C6508}"/>
              </a:ext>
            </a:extLst>
          </p:cNvPr>
          <p:cNvSpPr txBox="1"/>
          <p:nvPr/>
        </p:nvSpPr>
        <p:spPr>
          <a:xfrm>
            <a:off x="6896683" y="6596390"/>
            <a:ext cx="4389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source : http://koreahim.co.kr/ultrasonic/ultrasonic07.html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1–1.  Objective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421DF7-03FD-4E8E-A3BF-E4641473E26B}"/>
              </a:ext>
            </a:extLst>
          </p:cNvPr>
          <p:cNvSpPr txBox="1"/>
          <p:nvPr/>
        </p:nvSpPr>
        <p:spPr>
          <a:xfrm>
            <a:off x="1026522" y="1006929"/>
            <a:ext cx="213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1–2. Data Information </a:t>
            </a: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1E519F-BDFC-4842-9A33-0B4920E79F3D}"/>
              </a:ext>
            </a:extLst>
          </p:cNvPr>
          <p:cNvGrpSpPr/>
          <p:nvPr/>
        </p:nvGrpSpPr>
        <p:grpSpPr>
          <a:xfrm>
            <a:off x="1005548" y="1529848"/>
            <a:ext cx="10039016" cy="3400829"/>
            <a:chOff x="1179443" y="1881809"/>
            <a:chExt cx="10039016" cy="34008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150185-2415-4313-BBA1-BEAE8783517A}"/>
                </a:ext>
              </a:extLst>
            </p:cNvPr>
            <p:cNvSpPr txBox="1"/>
            <p:nvPr/>
          </p:nvSpPr>
          <p:spPr>
            <a:xfrm>
              <a:off x="1179443" y="1881809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000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Shape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49DE00-3AAA-45C2-B356-2C82646B3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8"/>
            <a:stretch/>
          </p:blipFill>
          <p:spPr>
            <a:xfrm>
              <a:off x="1603451" y="2486277"/>
              <a:ext cx="2527554" cy="82105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9020D5-4422-4206-8100-DBF41786A072}"/>
                </a:ext>
              </a:extLst>
            </p:cNvPr>
            <p:cNvSpPr txBox="1"/>
            <p:nvPr/>
          </p:nvSpPr>
          <p:spPr>
            <a:xfrm>
              <a:off x="4592473" y="2665971"/>
              <a:ext cx="6625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-&gt; Data Set has 4,238 row and 16 columns.</a:t>
              </a:r>
              <a:endParaRPr lang="ko-KR" altLang="en-US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53BB1E-D473-407D-A0CB-26C6172A522E}"/>
                </a:ext>
              </a:extLst>
            </p:cNvPr>
            <p:cNvSpPr txBox="1"/>
            <p:nvPr/>
          </p:nvSpPr>
          <p:spPr>
            <a:xfrm>
              <a:off x="1179443" y="3592381"/>
              <a:ext cx="3313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000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Category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FB02B1C-E39E-4B65-9DBA-4F6C84F12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451" y="4321524"/>
              <a:ext cx="7951464" cy="9611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14AA15D-A742-45F0-894A-14726FE40DB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1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E68FB1-3FD6-4F39-B2BC-8A8EB8B3F33C}"/>
              </a:ext>
            </a:extLst>
          </p:cNvPr>
          <p:cNvSpPr txBox="1"/>
          <p:nvPr/>
        </p:nvSpPr>
        <p:spPr>
          <a:xfrm>
            <a:off x="973541" y="2761484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Missing Value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86C398-7B5C-4899-97DF-B1074B44E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759" y="2761484"/>
            <a:ext cx="2454226" cy="3489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421DF7-03FD-4E8E-A3BF-E4641473E26B}"/>
              </a:ext>
            </a:extLst>
          </p:cNvPr>
          <p:cNvSpPr txBox="1"/>
          <p:nvPr/>
        </p:nvSpPr>
        <p:spPr>
          <a:xfrm>
            <a:off x="1026522" y="1006929"/>
            <a:ext cx="213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1–2. Data Information </a:t>
            </a: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5BDFB-E9C5-4DD1-91FC-09DCBFACF7A1}"/>
              </a:ext>
            </a:extLst>
          </p:cNvPr>
          <p:cNvSpPr txBox="1"/>
          <p:nvPr/>
        </p:nvSpPr>
        <p:spPr>
          <a:xfrm>
            <a:off x="973541" y="1512484"/>
            <a:ext cx="278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Total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Missing Value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FBC15-8ADA-4377-B426-CC0426C3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81" y="2089323"/>
            <a:ext cx="3042200" cy="4501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E925105-2387-4D32-9489-BDF6C9556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8738" y="2762226"/>
            <a:ext cx="4177288" cy="3488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025910-FDE4-4F6D-9849-CA96A8FD83E3}"/>
              </a:ext>
            </a:extLst>
          </p:cNvPr>
          <p:cNvGrpSpPr/>
          <p:nvPr/>
        </p:nvGrpSpPr>
        <p:grpSpPr>
          <a:xfrm>
            <a:off x="5793723" y="3954010"/>
            <a:ext cx="1611277" cy="1104090"/>
            <a:chOff x="5793723" y="3494797"/>
            <a:chExt cx="1611277" cy="11040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96D81D-1A02-45FE-9443-A2B76F462EDE}"/>
                </a:ext>
              </a:extLst>
            </p:cNvPr>
            <p:cNvSpPr txBox="1"/>
            <p:nvPr/>
          </p:nvSpPr>
          <p:spPr>
            <a:xfrm>
              <a:off x="5793723" y="3737113"/>
              <a:ext cx="16112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dirty="0"/>
            </a:p>
            <a:p>
              <a:pPr algn="ctr"/>
              <a:r>
                <a:rPr lang="en-US" altLang="ko-KR" b="1" dirty="0"/>
                <a:t>Ratio</a:t>
              </a:r>
              <a:r>
                <a:rPr lang="en-US" altLang="ko-KR" dirty="0"/>
                <a:t> </a:t>
              </a:r>
            </a:p>
            <a:p>
              <a:pPr algn="ctr"/>
              <a:r>
                <a:rPr lang="en-US" altLang="ko-KR" sz="1400" dirty="0"/>
                <a:t>(unit : %)</a:t>
              </a:r>
              <a:endParaRPr lang="ko-KR" altLang="en-US" dirty="0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858E6DE-F965-4640-A7B0-19D8C0207E41}"/>
                </a:ext>
              </a:extLst>
            </p:cNvPr>
            <p:cNvSpPr/>
            <p:nvPr/>
          </p:nvSpPr>
          <p:spPr>
            <a:xfrm>
              <a:off x="6110157" y="3494797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4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108969" y="1939060"/>
            <a:ext cx="9974061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</a:rPr>
              <a:t>#male - </a:t>
            </a:r>
            <a:r>
              <a:rPr lang="en-US" altLang="ko-KR" dirty="0"/>
              <a:t>Male or female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#age - </a:t>
            </a:r>
            <a:r>
              <a:rPr lang="en-US" altLang="ko-KR" dirty="0"/>
              <a:t>Age of the patient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strike="sngStrike" dirty="0">
                <a:latin typeface="맑은 고딕" panose="020B0503020000020004" pitchFamily="50" charset="-127"/>
              </a:rPr>
              <a:t>#education - </a:t>
            </a:r>
            <a:r>
              <a:rPr lang="en-US" altLang="ko-KR" i="1" strike="sngStrike" dirty="0"/>
              <a:t>No definition found for education.</a:t>
            </a:r>
            <a:r>
              <a:rPr lang="en-US" altLang="ko-KR" b="1" strike="sngStrike" dirty="0"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currentSmoker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is a current smoker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cigsPerDay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en-US" altLang="ko-KR" dirty="0"/>
              <a:t>he number of cigarettes that the person smoked on average in one day</a:t>
            </a:r>
            <a:r>
              <a:rPr lang="en-US" altLang="ko-KR" b="1" dirty="0">
                <a:latin typeface="맑은 고딕" panose="020B0503020000020004" pitchFamily="50" charset="-127"/>
              </a:rPr>
              <a:t>   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BPMeds</a:t>
            </a:r>
            <a:r>
              <a:rPr lang="en-US" altLang="ko-KR" b="1" dirty="0">
                <a:latin typeface="맑은 고딕" panose="020B0503020000020004" pitchFamily="50" charset="-127"/>
              </a:rPr>
              <a:t>  - </a:t>
            </a:r>
            <a:r>
              <a:rPr lang="en-US" altLang="ko-KR" dirty="0"/>
              <a:t>Whether the patient was on blood pressure medication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prevalentStroke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had previously had a stroke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prevalentHyp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Whether the patient was hypertensive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#diabetes - </a:t>
            </a:r>
            <a:r>
              <a:rPr lang="en-US" altLang="ko-KR" dirty="0"/>
              <a:t>Whether the patient had diabetes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totChol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 Total cholesterol level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sysBP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Systolic blood pressure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diaBP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Diastolic blood pressure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#BMI - </a:t>
            </a:r>
            <a:r>
              <a:rPr lang="en-US" altLang="ko-KR" dirty="0"/>
              <a:t>Body Mass Index</a:t>
            </a:r>
            <a:endParaRPr lang="en-US" altLang="ko-KR" b="1" dirty="0">
              <a:latin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latin typeface="맑은 고딕" panose="020B0503020000020004" pitchFamily="50" charset="-127"/>
              </a:rPr>
              <a:t>heartRate</a:t>
            </a:r>
            <a:r>
              <a:rPr lang="en-US" altLang="ko-KR" b="1" dirty="0">
                <a:latin typeface="맑은 고딕" panose="020B0503020000020004" pitchFamily="50" charset="-127"/>
              </a:rPr>
              <a:t> - </a:t>
            </a:r>
            <a:r>
              <a:rPr lang="en-US" altLang="ko-KR" dirty="0"/>
              <a:t>Heart rate</a:t>
            </a:r>
            <a:r>
              <a:rPr lang="en-US" altLang="ko-KR" b="1" dirty="0">
                <a:latin typeface="맑은 고딕" panose="020B0503020000020004" pitchFamily="50" charset="-127"/>
              </a:rPr>
              <a:t>      </a:t>
            </a:r>
          </a:p>
          <a:p>
            <a:r>
              <a:rPr lang="en-US" altLang="ko-KR" b="1" dirty="0">
                <a:latin typeface="맑은 고딕" panose="020B0503020000020004" pitchFamily="50" charset="-127"/>
              </a:rPr>
              <a:t>#glucose -  </a:t>
            </a:r>
            <a:r>
              <a:rPr lang="en-US" altLang="ko-KR" dirty="0">
                <a:latin typeface="맑은 고딕" panose="020B0503020000020004" pitchFamily="50" charset="-127"/>
              </a:rPr>
              <a:t>Glucose levels     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#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TenYearCHD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</a:rPr>
              <a:t>-</a:t>
            </a:r>
            <a:r>
              <a:rPr lang="en-US" altLang="ko-KR" dirty="0"/>
              <a:t>  Predict variable(1 = Yes; 0 = No)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E2CB5-8DC8-4948-9370-74487F53AAA2}"/>
              </a:ext>
            </a:extLst>
          </p:cNvPr>
          <p:cNvSpPr txBox="1"/>
          <p:nvPr/>
        </p:nvSpPr>
        <p:spPr>
          <a:xfrm>
            <a:off x="1026522" y="1006929"/>
            <a:ext cx="213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1–2. Data Information 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1000681" y="1501312"/>
            <a:ext cx="432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50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4253119A-577C-4714-98DC-75A437BD0F70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667" y="1191595"/>
            <a:ext cx="5701006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Dirty</a:t>
            </a:r>
            <a:r>
              <a:rPr lang="ko-KR" altLang="en-US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en-US" altLang="ko-KR" sz="9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 err="1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processing</a:t>
            </a:r>
            <a:endParaRPr lang="en-US" altLang="ko-KR" sz="2000" spc="-150" dirty="0">
              <a:solidFill>
                <a:srgbClr val="4C808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Calculate 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attributes’ covariance</a:t>
            </a:r>
          </a:p>
          <a:p>
            <a:pPr>
              <a:lnSpc>
                <a:spcPct val="150000"/>
              </a:lnSpc>
              <a:tabLst>
                <a:tab pos="5108575" algn="l"/>
              </a:tabLst>
            </a:pP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4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Collect other data which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has the same value </a:t>
            </a:r>
            <a:b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 highly relevant attributes</a:t>
            </a:r>
          </a:p>
          <a:p>
            <a:pPr>
              <a:lnSpc>
                <a:spcPct val="150000"/>
              </a:lnSpc>
              <a:tabLst>
                <a:tab pos="5108575" algn="l"/>
              </a:tabLst>
            </a:pPr>
            <a:r>
              <a:rPr lang="en-US" altLang="ko-KR" sz="24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24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Obtain the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average of the data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most data 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fill the </a:t>
            </a:r>
            <a:r>
              <a:rPr lang="en-US" altLang="ko-KR" sz="2000" spc="-150" dirty="0" err="1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</a:t>
            </a:r>
          </a:p>
          <a:p>
            <a:pPr>
              <a:lnSpc>
                <a:spcPct val="150000"/>
              </a:lnSpc>
              <a:tabLst>
                <a:tab pos="5108575" algn="l"/>
              </a:tabLst>
            </a:pPr>
            <a:endParaRPr lang="en-US" altLang="ko-KR" sz="105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▷▶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Drop</a:t>
            </a:r>
            <a:r>
              <a:rPr lang="en-US" altLang="ko-KR" sz="2000" spc="-150" dirty="0">
                <a:solidFill>
                  <a:srgbClr val="8DBABD"/>
                </a:solidFill>
                <a:latin typeface="맑은 고딕" panose="020B0503020000020004" pitchFamily="50" charset="-127"/>
              </a:rPr>
              <a:t> ambiguous </a:t>
            </a:r>
            <a:r>
              <a:rPr lang="en-US" altLang="ko-KR" sz="2000" spc="-150" dirty="0" err="1">
                <a:solidFill>
                  <a:srgbClr val="4C8084"/>
                </a:solidFill>
                <a:latin typeface="맑은 고딕" panose="020B0503020000020004" pitchFamily="50" charset="-127"/>
              </a:rPr>
              <a:t>NaN</a:t>
            </a:r>
            <a:r>
              <a:rPr lang="en-US" altLang="ko-KR" sz="2000" spc="-150" dirty="0">
                <a:solidFill>
                  <a:srgbClr val="4C8084"/>
                </a:solidFill>
                <a:latin typeface="맑은 고딕" panose="020B0503020000020004" pitchFamily="50" charset="-127"/>
              </a:rPr>
              <a:t> data</a:t>
            </a:r>
          </a:p>
          <a:p>
            <a:endParaRPr lang="en-US" altLang="ko-KR" sz="2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Data Preprocessing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EAC8B2A-1906-4DC4-98D2-E62C46268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4" t="12445" r="30000" b="12444"/>
          <a:stretch/>
        </p:blipFill>
        <p:spPr>
          <a:xfrm>
            <a:off x="6231134" y="1486441"/>
            <a:ext cx="5414891" cy="380184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DCED51-AC0B-421D-9D11-9ACAB16CB776}"/>
              </a:ext>
            </a:extLst>
          </p:cNvPr>
          <p:cNvSpPr/>
          <p:nvPr/>
        </p:nvSpPr>
        <p:spPr>
          <a:xfrm>
            <a:off x="7798307" y="1973579"/>
            <a:ext cx="240793" cy="18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6B815A-1A24-40FD-92D1-C7254D7A1B04}"/>
              </a:ext>
            </a:extLst>
          </p:cNvPr>
          <p:cNvSpPr/>
          <p:nvPr/>
        </p:nvSpPr>
        <p:spPr>
          <a:xfrm>
            <a:off x="8039100" y="2758439"/>
            <a:ext cx="240793" cy="18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7A988C-B759-4747-87C8-2E559337494B}"/>
              </a:ext>
            </a:extLst>
          </p:cNvPr>
          <p:cNvSpPr/>
          <p:nvPr/>
        </p:nvSpPr>
        <p:spPr>
          <a:xfrm>
            <a:off x="9051953" y="1787356"/>
            <a:ext cx="321781" cy="18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02F23A-2E88-415C-BB81-81C8E596EEF2}"/>
              </a:ext>
            </a:extLst>
          </p:cNvPr>
          <p:cNvSpPr/>
          <p:nvPr/>
        </p:nvSpPr>
        <p:spPr>
          <a:xfrm>
            <a:off x="9798713" y="3559693"/>
            <a:ext cx="321781" cy="18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E9B430-4277-47DA-A227-C72FC400F839}"/>
              </a:ext>
            </a:extLst>
          </p:cNvPr>
          <p:cNvSpPr/>
          <p:nvPr/>
        </p:nvSpPr>
        <p:spPr>
          <a:xfrm>
            <a:off x="10085143" y="3335888"/>
            <a:ext cx="255197" cy="410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7C246F-1311-435C-B3C3-F4FCC6AA94D3}"/>
              </a:ext>
            </a:extLst>
          </p:cNvPr>
          <p:cNvSpPr/>
          <p:nvPr/>
        </p:nvSpPr>
        <p:spPr>
          <a:xfrm>
            <a:off x="10355695" y="2944662"/>
            <a:ext cx="255197" cy="186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5064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666</Words>
  <Application>Microsoft Office PowerPoint</Application>
  <PresentationFormat>와이드스크린</PresentationFormat>
  <Paragraphs>188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주현</cp:lastModifiedBy>
  <cp:revision>29</cp:revision>
  <dcterms:created xsi:type="dcterms:W3CDTF">2017-05-29T09:12:16Z</dcterms:created>
  <dcterms:modified xsi:type="dcterms:W3CDTF">2020-06-04T07:32:43Z</dcterms:modified>
</cp:coreProperties>
</file>